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2" r:id="rId6"/>
    <p:sldId id="316" r:id="rId7"/>
    <p:sldId id="311" r:id="rId8"/>
    <p:sldId id="294" r:id="rId9"/>
    <p:sldId id="298" r:id="rId10"/>
    <p:sldId id="320" r:id="rId11"/>
    <p:sldId id="312" r:id="rId12"/>
    <p:sldId id="313" r:id="rId13"/>
    <p:sldId id="300" r:id="rId14"/>
    <p:sldId id="319" r:id="rId15"/>
    <p:sldId id="314" r:id="rId16"/>
    <p:sldId id="315" r:id="rId17"/>
    <p:sldId id="305" r:id="rId18"/>
    <p:sldId id="310" r:id="rId19"/>
    <p:sldId id="318" r:id="rId20"/>
    <p:sldId id="287" r:id="rId21"/>
    <p:sldId id="317" r:id="rId22"/>
    <p:sldId id="289" r:id="rId23"/>
    <p:sldId id="321" r:id="rId24"/>
    <p:sldId id="290" r:id="rId25"/>
    <p:sldId id="322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73120-FBAC-4C07-9CA2-564AAAA7F06B}" v="9" dt="2020-04-23T19:23:15.775"/>
    <p1510:client id="{824BB5B1-BB60-4683-9FDD-7BDB88D53EA4}" v="1" dt="2020-04-23T19:19:06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CEAAF3-9831-450B-8D59-2C09DB96C8FC}" type="datetimeFigureOut">
              <a:rPr lang="en-US"/>
              <a:t>4/23/2020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50CD79-FC16-4410-AB61-17F26E6D3BC8}" type="datetimeFigureOut">
              <a:rPr lang="en-US"/>
              <a:t>4/23/2020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ccj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7206" y="2547746"/>
            <a:ext cx="4300538" cy="16647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cap="small"/>
              <a:t>Accreditation 101 and Evidence Gathering</a:t>
            </a:r>
            <a:br>
              <a:rPr lang="en-US" cap="small"/>
            </a:br>
            <a:r>
              <a:rPr lang="en-US" sz="2325" i="1" cap="none"/>
              <a:t>April 23, 2020</a:t>
            </a:r>
            <a:br>
              <a:rPr lang="en-US" sz="2325" i="1" cap="none"/>
            </a:br>
            <a:r>
              <a:rPr lang="en-US" sz="2325" i="1" cap="none"/>
              <a:t>12:30 – 2:00pm</a:t>
            </a:r>
            <a:endParaRPr lang="en-US" i="1" cap="none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333" y="4241088"/>
            <a:ext cx="4977880" cy="716674"/>
          </a:xfrm>
        </p:spPr>
        <p:txBody>
          <a:bodyPr>
            <a:normAutofit/>
          </a:bodyPr>
          <a:lstStyle/>
          <a:p>
            <a:r>
              <a:rPr lang="en-US" b="1"/>
              <a:t>Monica Zarske</a:t>
            </a:r>
          </a:p>
          <a:p>
            <a:r>
              <a:rPr lang="en-US" sz="1200" i="1"/>
              <a:t>Accreditation Faculty Coordinator</a:t>
            </a:r>
          </a:p>
          <a:p>
            <a:endParaRPr lang="en-US" sz="1200" i="1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3150394" y="4241088"/>
            <a:ext cx="2014537" cy="71667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b="1"/>
              <a:t>Dr. Fernando Ortiz</a:t>
            </a:r>
          </a:p>
          <a:p>
            <a:pPr algn="r"/>
            <a:r>
              <a:rPr lang="en-US" sz="1200" i="1"/>
              <a:t>Dean, Academic Affairs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89" y="2163425"/>
            <a:ext cx="3861011" cy="25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Overview of the Accreditation Process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00" y="2233694"/>
            <a:ext cx="6846401" cy="32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Standards and structure of the report</a:t>
            </a:r>
          </a:p>
        </p:txBody>
      </p:sp>
    </p:spTree>
    <p:extLst>
      <p:ext uri="{BB962C8B-B14F-4D97-AF65-F5344CB8AC3E}">
        <p14:creationId xmlns:p14="http://schemas.microsoft.com/office/powerpoint/2010/main" val="29093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ACCJC Standards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Standard I</a:t>
            </a:r>
            <a:r>
              <a:rPr lang="en-US" sz="3200"/>
              <a:t>:  Mission, Academic Quality and Institutional Effectiveness, and Integrity</a:t>
            </a:r>
          </a:p>
          <a:p>
            <a:r>
              <a:rPr lang="en-US" sz="3200" b="1"/>
              <a:t>Standard II</a:t>
            </a:r>
            <a:r>
              <a:rPr lang="en-US" sz="3200"/>
              <a:t>:  Student Learning Programs and Services</a:t>
            </a:r>
          </a:p>
          <a:p>
            <a:r>
              <a:rPr lang="en-US" sz="3200" b="1"/>
              <a:t>Standard III</a:t>
            </a:r>
            <a:r>
              <a:rPr lang="en-US" sz="3200"/>
              <a:t>:  Resources</a:t>
            </a:r>
          </a:p>
          <a:p>
            <a:r>
              <a:rPr lang="en-US" sz="3200" b="1"/>
              <a:t>Standard IV</a:t>
            </a:r>
            <a:r>
              <a:rPr lang="en-US" sz="3200"/>
              <a:t>:  Leadership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3585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Important Tenets Embedded in the Standards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/>
              <a:t>Focus on achieving institutional mission</a:t>
            </a:r>
            <a:r>
              <a:rPr lang="en-US" sz="2400"/>
              <a:t>, avoiding diversion to other purposes.</a:t>
            </a:r>
          </a:p>
          <a:p>
            <a:r>
              <a:rPr lang="en-US" sz="2400" b="1"/>
              <a:t>Integrity and honesty </a:t>
            </a:r>
            <a:r>
              <a:rPr lang="en-US" sz="2400"/>
              <a:t>in institutional policies and actions.</a:t>
            </a:r>
          </a:p>
          <a:p>
            <a:r>
              <a:rPr lang="en-US" sz="2400"/>
              <a:t>Focus on </a:t>
            </a:r>
            <a:r>
              <a:rPr lang="en-US" sz="2400" b="1"/>
              <a:t>student outcomes </a:t>
            </a:r>
            <a:r>
              <a:rPr lang="en-US" sz="2400"/>
              <a:t>– completion of meaningful education, learning, demonstrable knowledge and skills.</a:t>
            </a:r>
          </a:p>
          <a:p>
            <a:r>
              <a:rPr lang="en-US" sz="2400" b="1"/>
              <a:t>Metrics and evidence </a:t>
            </a:r>
            <a:r>
              <a:rPr lang="en-US" sz="2400"/>
              <a:t>used to assess institutional quality.</a:t>
            </a:r>
          </a:p>
          <a:p>
            <a:r>
              <a:rPr lang="en-US" sz="2400"/>
              <a:t>Ongoing </a:t>
            </a:r>
            <a:r>
              <a:rPr lang="en-US" sz="2400" b="1"/>
              <a:t>internal quality assurance </a:t>
            </a:r>
            <a:r>
              <a:rPr lang="en-US" sz="2400"/>
              <a:t>practices.</a:t>
            </a:r>
          </a:p>
          <a:p>
            <a:r>
              <a:rPr lang="en-US" sz="2400" b="1"/>
              <a:t>Continuous improvement </a:t>
            </a:r>
            <a:r>
              <a:rPr lang="en-US" sz="2400"/>
              <a:t>for high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844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Structure of the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>
                <a:latin typeface="+mj-lt"/>
              </a:rPr>
              <a:t>Evidence of Meeting the Standard</a:t>
            </a:r>
          </a:p>
          <a:p>
            <a:pPr lvl="1"/>
            <a:r>
              <a:rPr lang="en-US" sz="2000">
                <a:latin typeface="+mj-lt"/>
              </a:rPr>
              <a:t>This document demonstrates that the College…..</a:t>
            </a:r>
          </a:p>
          <a:p>
            <a:r>
              <a:rPr lang="en-US" sz="2400" b="1">
                <a:latin typeface="+mj-lt"/>
              </a:rPr>
              <a:t>Analysis and Evaluation</a:t>
            </a:r>
          </a:p>
          <a:p>
            <a:pPr lvl="1"/>
            <a:r>
              <a:rPr lang="en-US" sz="2000">
                <a:latin typeface="+mj-lt"/>
              </a:rPr>
              <a:t>The narrative describes the evidence in more detail, analyzes HOW it demonstrates that the College meets the Standard, and evaluates the effectiveness of the policy, procedure, or practice. </a:t>
            </a:r>
          </a:p>
          <a:p>
            <a:r>
              <a:rPr lang="en-US" sz="2400" b="1">
                <a:latin typeface="+mj-lt"/>
              </a:rPr>
              <a:t>Conclusion</a:t>
            </a:r>
          </a:p>
          <a:p>
            <a:pPr lvl="1"/>
            <a:r>
              <a:rPr lang="en-US" sz="2000">
                <a:latin typeface="+mj-lt"/>
              </a:rPr>
              <a:t>In two or three sentences, the conclusion should summarize the effectiveness of the College’s efforts towards the Standard. If the College determines improvements are needed, improvement plans should follow.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66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2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Santa Ana College’s timeline</a:t>
            </a:r>
          </a:p>
        </p:txBody>
      </p:sp>
    </p:spTree>
    <p:extLst>
      <p:ext uri="{BB962C8B-B14F-4D97-AF65-F5344CB8AC3E}">
        <p14:creationId xmlns:p14="http://schemas.microsoft.com/office/powerpoint/2010/main" val="40390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89272"/>
              </p:ext>
            </p:extLst>
          </p:nvPr>
        </p:nvGraphicFramePr>
        <p:xfrm>
          <a:off x="583323" y="2057400"/>
          <a:ext cx="8171792" cy="36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474">
                  <a:extLst>
                    <a:ext uri="{9D8B030D-6E8A-4147-A177-3AD203B41FA5}">
                      <a16:colId xmlns:a16="http://schemas.microsoft.com/office/drawing/2014/main" val="620572116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2816457811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3018154828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1884176317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4155298849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657725703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174232599"/>
                    </a:ext>
                  </a:extLst>
                </a:gridCol>
                <a:gridCol w="1021474">
                  <a:extLst>
                    <a:ext uri="{9D8B030D-6E8A-4147-A177-3AD203B41FA5}">
                      <a16:colId xmlns:a16="http://schemas.microsoft.com/office/drawing/2014/main" val="2160855309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2019-2020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2020-2021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2021-2022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372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Fall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Spring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Summer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Fall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Spring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Summer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Fall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Spring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56491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/>
                        <a:t>ACCJC Training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Continue ISER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Continue Evidence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First Draft ISER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Finalize ISER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Board Approvals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ISER Due Aug</a:t>
                      </a:r>
                      <a:r>
                        <a:rPr lang="en-US" sz="1100" baseline="0"/>
                        <a:t> 2</a:t>
                      </a:r>
                      <a:r>
                        <a:rPr lang="en-US" sz="1100" baseline="30000"/>
                        <a:t>nd</a:t>
                      </a:r>
                      <a:endParaRPr lang="en-US" sz="11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ISER</a:t>
                      </a:r>
                      <a:r>
                        <a:rPr lang="en-US" sz="1100" baseline="0"/>
                        <a:t> Team Visit</a:t>
                      </a:r>
                      <a:endParaRPr lang="en-US" sz="11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4969480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/>
                        <a:t>Form</a:t>
                      </a:r>
                      <a:r>
                        <a:rPr lang="en-US" sz="1100" baseline="0"/>
                        <a:t> Accreditation</a:t>
                      </a:r>
                    </a:p>
                    <a:p>
                      <a:r>
                        <a:rPr lang="en-US" sz="1100" baseline="0"/>
                        <a:t>Committee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Collect</a:t>
                      </a:r>
                      <a:r>
                        <a:rPr lang="en-US" sz="1100" baseline="0"/>
                        <a:t> Evidence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Continue Writing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Distribute and vet ISER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Finalize</a:t>
                      </a:r>
                      <a:r>
                        <a:rPr lang="en-US" sz="1100" baseline="0"/>
                        <a:t> QFE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ISER Team Review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20023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/>
                        <a:t>Develop Teams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Start Writing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College Approvals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ACCJC Core Inquiry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424855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/>
                        <a:t>Educate Campus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Identify</a:t>
                      </a:r>
                      <a:r>
                        <a:rPr lang="en-US" sz="1100" baseline="0"/>
                        <a:t> Gaps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25705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/>
                        <a:t>Begin ISER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9692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/>
                        <a:t>Develop</a:t>
                      </a:r>
                      <a:r>
                        <a:rPr lang="en-US" sz="1100" baseline="0"/>
                        <a:t> Naming Conventions</a:t>
                      </a:r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73387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/>
                        <a:t>Archiving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252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Santa Ana college’s accreditation 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9325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SAC’s 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5" y="1290471"/>
            <a:ext cx="6679324" cy="5489104"/>
          </a:xfrm>
          <a:prstGeom prst="rect">
            <a:avLst/>
          </a:prstGeom>
        </p:spPr>
      </p:pic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998E605-3CFB-4CE9-A312-9CCFF02E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6" y="1317182"/>
            <a:ext cx="8263309" cy="54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Accreditation 101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latin typeface="+mj-lt"/>
              </a:rPr>
              <a:t>Overview of the Accreditation Process</a:t>
            </a:r>
          </a:p>
          <a:p>
            <a:r>
              <a:rPr lang="en-US" sz="3200">
                <a:latin typeface="+mj-lt"/>
              </a:rPr>
              <a:t>Formative &amp; Summative Processes</a:t>
            </a:r>
          </a:p>
          <a:p>
            <a:r>
              <a:rPr lang="en-US" sz="3200">
                <a:latin typeface="+mj-lt"/>
              </a:rPr>
              <a:t>Standards and Structure of the Report</a:t>
            </a:r>
          </a:p>
          <a:p>
            <a:r>
              <a:rPr lang="en-US" sz="3200" err="1">
                <a:latin typeface="+mj-lt"/>
              </a:rPr>
              <a:t>SAC’sTimeline</a:t>
            </a:r>
            <a:endParaRPr lang="en-US" sz="3200">
              <a:latin typeface="+mj-lt"/>
            </a:endParaRPr>
          </a:p>
          <a:p>
            <a:r>
              <a:rPr lang="en-US" sz="3200">
                <a:latin typeface="+mj-lt"/>
              </a:rPr>
              <a:t>SAC’s Accreditation Organizational Structure</a:t>
            </a:r>
          </a:p>
          <a:p>
            <a:pPr lvl="1"/>
            <a:r>
              <a:rPr lang="en-US" sz="2800">
                <a:latin typeface="+mj-lt"/>
              </a:rPr>
              <a:t>Steering Committee</a:t>
            </a:r>
          </a:p>
          <a:p>
            <a:pPr lvl="1"/>
            <a:r>
              <a:rPr lang="en-US" sz="2800">
                <a:latin typeface="+mj-lt"/>
              </a:rPr>
              <a:t>Standard Teams</a:t>
            </a:r>
          </a:p>
          <a:p>
            <a:r>
              <a:rPr lang="en-US" sz="3200">
                <a:latin typeface="+mj-lt"/>
              </a:rPr>
              <a:t>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22" y="452951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7711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>
              <a:latin typeface="+mj-lt"/>
              <a:hlinkClick r:id="rId2" action="ppaction://hlinkfile"/>
            </a:endParaRPr>
          </a:p>
          <a:p>
            <a:r>
              <a:rPr lang="en-US" sz="3000">
                <a:latin typeface="+mj-lt"/>
                <a:hlinkClick r:id="rId2" action="ppaction://hlinkfile"/>
              </a:rPr>
              <a:t>ACCJC.org</a:t>
            </a:r>
            <a:endParaRPr lang="en-US" sz="3000">
              <a:latin typeface="+mj-lt"/>
            </a:endParaRPr>
          </a:p>
          <a:p>
            <a:pPr lvl="1"/>
            <a:r>
              <a:rPr lang="en-US" sz="2700">
                <a:latin typeface="+mj-lt"/>
              </a:rPr>
              <a:t>Accreditation Basics – online training and certification</a:t>
            </a:r>
          </a:p>
          <a:p>
            <a:pPr lvl="1"/>
            <a:r>
              <a:rPr lang="en-US" sz="2700">
                <a:latin typeface="+mj-lt"/>
              </a:rPr>
              <a:t>Guide to Institutional Self-Evaluation, Improvement, and Peer Review</a:t>
            </a:r>
          </a:p>
          <a:p>
            <a:r>
              <a:rPr lang="en-US" sz="3000">
                <a:latin typeface="+mj-lt"/>
              </a:rPr>
              <a:t>Microsoft Teams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87" y="4014952"/>
            <a:ext cx="2378249" cy="2202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79" y="1521701"/>
            <a:ext cx="533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88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Overview of the Accreditation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459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Recent Changes at ACCJC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14350">
              <a:spcBef>
                <a:spcPts val="563"/>
              </a:spcBef>
              <a:buNone/>
            </a:pPr>
            <a:r>
              <a:rPr lang="en-US" sz="2400" b="1" u="sng">
                <a:cs typeface="Arial" charset="0"/>
              </a:rPr>
              <a:t>New Mission</a:t>
            </a:r>
          </a:p>
          <a:p>
            <a:pPr defTabSz="514350">
              <a:spcBef>
                <a:spcPts val="563"/>
              </a:spcBef>
            </a:pPr>
            <a:r>
              <a:rPr lang="en-US" sz="2400">
                <a:cs typeface="Arial" charset="0"/>
              </a:rPr>
              <a:t>The Accrediting Commission for Community and Junior Colleges works with its member institutions to </a:t>
            </a:r>
            <a:r>
              <a:rPr lang="en-US" sz="2400" b="1">
                <a:cs typeface="Arial" charset="0"/>
              </a:rPr>
              <a:t>advance educational quality and student learning and achievement</a:t>
            </a:r>
            <a:r>
              <a:rPr lang="en-US" sz="2400">
                <a:cs typeface="Arial" charset="0"/>
              </a:rPr>
              <a:t>.</a:t>
            </a:r>
          </a:p>
          <a:p>
            <a:pPr defTabSz="514350">
              <a:spcBef>
                <a:spcPts val="563"/>
              </a:spcBef>
            </a:pPr>
            <a:r>
              <a:rPr lang="en-US" sz="2400">
                <a:cs typeface="Arial" charset="0"/>
              </a:rPr>
              <a:t>This collaboration fosters institutional excellence and continuous improvement through </a:t>
            </a:r>
            <a:r>
              <a:rPr lang="en-US" sz="2400" b="1">
                <a:cs typeface="Arial" charset="0"/>
              </a:rPr>
              <a:t>innovation</a:t>
            </a:r>
            <a:r>
              <a:rPr lang="en-US" sz="2400">
                <a:cs typeface="Arial" charset="0"/>
              </a:rPr>
              <a:t>, </a:t>
            </a:r>
            <a:r>
              <a:rPr lang="en-US" sz="2400" b="1">
                <a:cs typeface="Arial" charset="0"/>
              </a:rPr>
              <a:t>self-analysis</a:t>
            </a:r>
            <a:r>
              <a:rPr lang="en-US" sz="2400">
                <a:cs typeface="Arial" charset="0"/>
              </a:rPr>
              <a:t>, </a:t>
            </a:r>
            <a:r>
              <a:rPr lang="en-US" sz="2400" b="1">
                <a:cs typeface="Arial" charset="0"/>
              </a:rPr>
              <a:t>peer</a:t>
            </a:r>
            <a:r>
              <a:rPr lang="en-US" sz="240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review</a:t>
            </a:r>
            <a:r>
              <a:rPr lang="en-US" sz="2400">
                <a:cs typeface="Arial" charset="0"/>
              </a:rPr>
              <a:t>, and </a:t>
            </a:r>
            <a:r>
              <a:rPr lang="en-US" sz="2400" b="1">
                <a:cs typeface="Arial" charset="0"/>
              </a:rPr>
              <a:t>application of standards</a:t>
            </a:r>
            <a:r>
              <a:rPr lang="en-US" sz="2400">
                <a:cs typeface="Arial" charset="0"/>
              </a:rPr>
              <a:t>.</a:t>
            </a:r>
          </a:p>
          <a:p>
            <a:pPr marL="0" indent="0" defTabSz="514350">
              <a:spcBef>
                <a:spcPts val="563"/>
              </a:spcBef>
              <a:buNone/>
            </a:pPr>
            <a:endParaRPr lang="en-US" sz="2400">
              <a:cs typeface="Arial" charset="0"/>
            </a:endParaRPr>
          </a:p>
          <a:p>
            <a:pPr marL="0" indent="0" defTabSz="514350">
              <a:spcBef>
                <a:spcPts val="563"/>
              </a:spcBef>
              <a:buNone/>
            </a:pPr>
            <a:r>
              <a:rPr lang="en-US" sz="2400" b="1" u="sng">
                <a:cs typeface="Arial" charset="0"/>
              </a:rPr>
              <a:t>Core Values</a:t>
            </a:r>
            <a:r>
              <a:rPr lang="en-US" sz="2400">
                <a:cs typeface="Arial" charset="0"/>
              </a:rPr>
              <a:t>: Integrity, quality assurance, institutional improvement, peer review, student learning and achievement, and collegiality</a:t>
            </a:r>
          </a:p>
        </p:txBody>
      </p:sp>
    </p:spTree>
    <p:extLst>
      <p:ext uri="{BB962C8B-B14F-4D97-AF65-F5344CB8AC3E}">
        <p14:creationId xmlns:p14="http://schemas.microsoft.com/office/powerpoint/2010/main" val="28575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Recent Changes,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>
                <a:latin typeface="+mj-lt"/>
              </a:rPr>
              <a:t>Improved Trainings and Resources at accjc.org</a:t>
            </a:r>
          </a:p>
          <a:p>
            <a:pPr lvl="1"/>
            <a:r>
              <a:rPr lang="en-US" sz="2600">
                <a:latin typeface="+mj-lt"/>
              </a:rPr>
              <a:t>More reliance on education</a:t>
            </a:r>
          </a:p>
          <a:p>
            <a:pPr lvl="1"/>
            <a:r>
              <a:rPr lang="en-US" sz="2600">
                <a:latin typeface="+mj-lt"/>
              </a:rPr>
              <a:t>Less reliance on sanctions to effect change</a:t>
            </a:r>
          </a:p>
          <a:p>
            <a:r>
              <a:rPr lang="en-US" sz="2600" b="1">
                <a:latin typeface="+mj-lt"/>
              </a:rPr>
              <a:t>Lighten the Burden on Members</a:t>
            </a:r>
          </a:p>
          <a:p>
            <a:pPr lvl="1"/>
            <a:r>
              <a:rPr lang="en-US" sz="2600">
                <a:latin typeface="+mj-lt"/>
              </a:rPr>
              <a:t>Sub change process</a:t>
            </a:r>
          </a:p>
          <a:p>
            <a:pPr lvl="1"/>
            <a:r>
              <a:rPr lang="en-US" sz="2600">
                <a:latin typeface="+mj-lt"/>
              </a:rPr>
              <a:t>Annual report and annual fiscal report</a:t>
            </a:r>
          </a:p>
          <a:p>
            <a:pPr lvl="1"/>
            <a:r>
              <a:rPr lang="en-US" sz="2600">
                <a:latin typeface="+mj-lt"/>
              </a:rPr>
              <a:t>Midterm report</a:t>
            </a:r>
          </a:p>
          <a:p>
            <a:r>
              <a:rPr lang="en-US" sz="2600" b="1">
                <a:latin typeface="+mj-lt"/>
              </a:rPr>
              <a:t>Formative/Summative Approach</a:t>
            </a:r>
          </a:p>
          <a:p>
            <a:r>
              <a:rPr lang="en-US" sz="2600" b="1">
                <a:latin typeface="+mj-lt"/>
              </a:rPr>
              <a:t>Standards Review (Upcoming)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4079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What is the Purpose of Accreditation?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+mj-lt"/>
              </a:rPr>
              <a:t>Why Go Through This????</a:t>
            </a:r>
          </a:p>
          <a:p>
            <a:pPr lvl="1"/>
            <a:r>
              <a:rPr lang="en-US" sz="2000">
                <a:latin typeface="+mj-lt"/>
              </a:rPr>
              <a:t>Gatekeepers of federal financial aid</a:t>
            </a:r>
          </a:p>
          <a:p>
            <a:pPr lvl="1"/>
            <a:r>
              <a:rPr lang="en-US" sz="2000">
                <a:latin typeface="+mj-lt"/>
              </a:rPr>
              <a:t>Assure quality to the public and students</a:t>
            </a:r>
          </a:p>
          <a:p>
            <a:pPr lvl="1"/>
            <a:r>
              <a:rPr lang="en-US" sz="2000">
                <a:latin typeface="+mj-lt"/>
              </a:rPr>
              <a:t>Ensure institutions can meet their missions</a:t>
            </a:r>
          </a:p>
          <a:p>
            <a:pPr lvl="2"/>
            <a:r>
              <a:rPr lang="en-US" sz="1800">
                <a:latin typeface="+mj-lt"/>
              </a:rPr>
              <a:t>Student Outcomes</a:t>
            </a:r>
          </a:p>
          <a:p>
            <a:pPr lvl="2"/>
            <a:endParaRPr lang="en-US" sz="1800">
              <a:latin typeface="+mj-lt"/>
            </a:endParaRPr>
          </a:p>
          <a:p>
            <a:r>
              <a:rPr lang="en-US" sz="3200">
                <a:latin typeface="+mj-lt"/>
              </a:rPr>
              <a:t>U.S. Higher Education – Commitment to Peer Review</a:t>
            </a:r>
          </a:p>
          <a:p>
            <a:pPr lvl="1"/>
            <a:r>
              <a:rPr lang="en-US" sz="2000">
                <a:latin typeface="+mj-lt"/>
              </a:rPr>
              <a:t>Unique to U.S.</a:t>
            </a:r>
          </a:p>
          <a:p>
            <a:pPr lvl="1"/>
            <a:r>
              <a:rPr lang="en-US" sz="2000">
                <a:latin typeface="+mj-lt"/>
              </a:rPr>
              <a:t>Uses academic inquiry to inform effective practices for improvement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49" y="1682003"/>
            <a:ext cx="1567295" cy="133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" y="447314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Formative &amp; summative review</a:t>
            </a:r>
          </a:p>
        </p:txBody>
      </p:sp>
    </p:spTree>
    <p:extLst>
      <p:ext uri="{BB962C8B-B14F-4D97-AF65-F5344CB8AC3E}">
        <p14:creationId xmlns:p14="http://schemas.microsoft.com/office/powerpoint/2010/main" val="11197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Formative/Summative Approach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/>
              <a:t>SAC will prepare a self-study (the Institutional Self Evaluation Report or ISER) and submits to the review team a semester prior to the site visit.</a:t>
            </a:r>
          </a:p>
          <a:p>
            <a:r>
              <a:rPr lang="en-US" sz="2000"/>
              <a:t>Visiting team conducts the Team ISER Review (TIR) and prepares a </a:t>
            </a:r>
            <a:r>
              <a:rPr lang="en-US" sz="2000" b="1"/>
              <a:t>formative</a:t>
            </a:r>
            <a:r>
              <a:rPr lang="en-US" sz="2000"/>
              <a:t> evaluation:</a:t>
            </a:r>
          </a:p>
          <a:p>
            <a:pPr lvl="1"/>
            <a:r>
              <a:rPr lang="en-US" sz="2000"/>
              <a:t>Verifies compliance with many operational aspects, taking them “off the table” as not requiring onsite verification</a:t>
            </a:r>
          </a:p>
          <a:p>
            <a:pPr lvl="1"/>
            <a:r>
              <a:rPr lang="en-US" sz="2000"/>
              <a:t>Specifies </a:t>
            </a:r>
            <a:r>
              <a:rPr lang="en-US" sz="2000" b="1"/>
              <a:t>areas where additional information is needed</a:t>
            </a:r>
            <a:r>
              <a:rPr lang="en-US" sz="2000"/>
              <a:t>, or where the institution needs to further develop its processes, in anticipation of the site visit a semester later</a:t>
            </a:r>
          </a:p>
          <a:p>
            <a:pPr lvl="1"/>
            <a:r>
              <a:rPr lang="en-US" sz="2000"/>
              <a:t>Identifies focused “</a:t>
            </a:r>
            <a:r>
              <a:rPr lang="en-US" sz="2000" b="1"/>
              <a:t>Core Inquiries</a:t>
            </a:r>
            <a:r>
              <a:rPr lang="en-US" sz="2000"/>
              <a:t>” that will be pursued during the on-site visit</a:t>
            </a:r>
          </a:p>
          <a:p>
            <a:r>
              <a:rPr lang="en-US" sz="2000"/>
              <a:t>A smaller team (and/or a shorter visit schedule) conducts the Focused Site Visit, with the team report leading to </a:t>
            </a:r>
            <a:r>
              <a:rPr lang="en-US" sz="2000" b="1"/>
              <a:t>summative</a:t>
            </a:r>
            <a:r>
              <a:rPr lang="en-US" sz="2000"/>
              <a:t> findings.</a:t>
            </a:r>
          </a:p>
        </p:txBody>
      </p:sp>
    </p:spTree>
    <p:extLst>
      <p:ext uri="{BB962C8B-B14F-4D97-AF65-F5344CB8AC3E}">
        <p14:creationId xmlns:p14="http://schemas.microsoft.com/office/powerpoint/2010/main" val="34891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Overview of the Accreditation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Institutional Self Evaluation Report (ISER)</a:t>
            </a:r>
          </a:p>
          <a:p>
            <a:pPr lvl="1"/>
            <a:r>
              <a:rPr lang="en-US" sz="3200"/>
              <a:t>The Standards</a:t>
            </a:r>
          </a:p>
          <a:p>
            <a:pPr lvl="1"/>
            <a:r>
              <a:rPr lang="en-US" sz="3200"/>
              <a:t>Eligibility and Federal Regulations</a:t>
            </a:r>
          </a:p>
          <a:p>
            <a:pPr lvl="1"/>
            <a:r>
              <a:rPr lang="en-US" sz="3200"/>
              <a:t>Quality Focus Essay (QFE)</a:t>
            </a:r>
          </a:p>
          <a:p>
            <a:r>
              <a:rPr lang="en-US" sz="3200" b="1"/>
              <a:t>Peer Review</a:t>
            </a:r>
          </a:p>
          <a:p>
            <a:r>
              <a:rPr lang="en-US" sz="3200" b="1"/>
              <a:t>Site Visit</a:t>
            </a:r>
          </a:p>
        </p:txBody>
      </p:sp>
    </p:spTree>
    <p:extLst>
      <p:ext uri="{BB962C8B-B14F-4D97-AF65-F5344CB8AC3E}">
        <p14:creationId xmlns:p14="http://schemas.microsoft.com/office/powerpoint/2010/main" val="30324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Academic Literature 16x9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3"/>
      </a:lt2>
      <a:accent1>
        <a:srgbClr val="0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HNYXMCCMVK3K-1251-87</_dlc_DocId>
    <_dlc_DocIdUrl xmlns="431189f8-a51b-453f-9f0c-3a0b3b65b12f">
      <Url>https://sac.edu/committees/studentsuccess/_layouts/15/DocIdRedir.aspx?ID=HNYXMCCMVK3K-1251-87</Url>
      <Description>HNYXMCCMVK3K-1251-87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E7A0CB52EBC42AF08ACFF061AC346" ma:contentTypeVersion="2" ma:contentTypeDescription="Create a new document." ma:contentTypeScope="" ma:versionID="ca49691e34bb539676b2aa664491d3fe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fc3149e08a55794263263857d4547380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b2714bb8-0a51-4561-8659-149a3f2b724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D9BD7A-D7DD-45E5-A3E6-AADF3D63A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F2EC6-71AB-480C-8AB3-2A44AA996DB0}"/>
</file>

<file path=customXml/itemProps4.xml><?xml version="1.0" encoding="utf-8"?>
<ds:datastoreItem xmlns:ds="http://schemas.openxmlformats.org/officeDocument/2006/customXml" ds:itemID="{9C01D02E-FDF3-4829-87D3-66AAA54B2F80}"/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737</Words>
  <Application>Microsoft Office PowerPoint</Application>
  <PresentationFormat>On-screen Show (4:3)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Euphemia</vt:lpstr>
      <vt:lpstr>Plantagenet Cherokee</vt:lpstr>
      <vt:lpstr>Wingdings</vt:lpstr>
      <vt:lpstr>Academic Literature 16x9</vt:lpstr>
      <vt:lpstr>Accreditation 101 and Evidence Gathering April 23, 2020 12:30 – 2:00pm</vt:lpstr>
      <vt:lpstr>Accreditation 101</vt:lpstr>
      <vt:lpstr>Overview of the Accreditation Process</vt:lpstr>
      <vt:lpstr>Recent Changes at ACCJC</vt:lpstr>
      <vt:lpstr>Recent Changes, Continued</vt:lpstr>
      <vt:lpstr>What is the Purpose of Accreditation?</vt:lpstr>
      <vt:lpstr>Formative &amp; summative review</vt:lpstr>
      <vt:lpstr>Formative/Summative Approach</vt:lpstr>
      <vt:lpstr>Overview of the Accreditation Process</vt:lpstr>
      <vt:lpstr>Overview of the Accreditation Process</vt:lpstr>
      <vt:lpstr>Standards and structure of the report</vt:lpstr>
      <vt:lpstr>ACCJC Standards</vt:lpstr>
      <vt:lpstr>Important Tenets Embedded in the Standards</vt:lpstr>
      <vt:lpstr>Structure of the Report</vt:lpstr>
      <vt:lpstr>PowerPoint Presentation</vt:lpstr>
      <vt:lpstr>Santa Ana College’s timeline</vt:lpstr>
      <vt:lpstr>Timeline</vt:lpstr>
      <vt:lpstr>Santa Ana college’s accreditation Organizational structure</vt:lpstr>
      <vt:lpstr>SAC’s Organizational Structure</vt:lpstr>
      <vt:lpstr>Resources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Equity Funding Request Workshop</dc:title>
  <dc:creator>Ortiz, Fernando</dc:creator>
  <cp:lastModifiedBy>Loaner</cp:lastModifiedBy>
  <cp:revision>2</cp:revision>
  <cp:lastPrinted>2020-01-28T17:30:39Z</cp:lastPrinted>
  <dcterms:created xsi:type="dcterms:W3CDTF">2020-01-15T17:15:20Z</dcterms:created>
  <dcterms:modified xsi:type="dcterms:W3CDTF">2020-04-23T19:28:14Z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0x01010004AE7A0CB52EBC42AF08ACFF061AC346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dlc_DocIdItemGuid">
    <vt:lpwstr>25d840b7-7846-48e2-b1ff-ba7b22ddd58c</vt:lpwstr>
  </property>
</Properties>
</file>